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Roboto Slab Regular" pitchFamily="2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3310" autoAdjust="0"/>
  </p:normalViewPr>
  <p:slideViewPr>
    <p:cSldViewPr>
      <p:cViewPr varScale="1">
        <p:scale>
          <a:sx n="76" d="100"/>
          <a:sy n="76" d="100"/>
        </p:scale>
        <p:origin x="52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24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25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26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27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28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29</a:t>
            </a:fld>
            <a:endParaRPr lang="cs-CZ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30</a:t>
            </a:fld>
            <a:endParaRPr lang="cs-CZ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32</a:t>
            </a:fld>
            <a:endParaRPr lang="cs-CZ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9358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41</a:t>
            </a:fld>
            <a:endParaRPr lang="cs-CZ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3440" y="-547700"/>
            <a:ext cx="19182287" cy="6518563"/>
          </a:xfrm>
          <a:prstGeom prst="rect">
            <a:avLst/>
          </a:prstGeom>
          <a:solidFill>
            <a:srgbClr val="4895AA">
              <a:alpha val="73725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532512" y="7247896"/>
            <a:ext cx="2467145" cy="24027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4254" y="2273300"/>
            <a:ext cx="15338247" cy="2920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99"/>
              </a:lnSpc>
            </a:pPr>
            <a:r>
              <a:rPr lang="en-US" sz="9999" dirty="0">
                <a:solidFill>
                  <a:srgbClr val="FFFFFF"/>
                </a:solidFill>
                <a:latin typeface="Times" pitchFamily="2" charset="0"/>
              </a:rPr>
              <a:t>BİLGİSAYAR DONANIMI- BIL110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363563"/>
            <a:ext cx="5003486" cy="53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0"/>
              </a:lnSpc>
            </a:pPr>
            <a:r>
              <a:rPr lang="en-US" sz="2900" spc="28" dirty="0" err="1">
                <a:solidFill>
                  <a:srgbClr val="050707"/>
                </a:solidFill>
                <a:latin typeface="Times" pitchFamily="2" charset="0"/>
              </a:rPr>
              <a:t>Öğr</a:t>
            </a:r>
            <a:r>
              <a:rPr lang="en-US" sz="2900" spc="28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900" spc="28" dirty="0" err="1">
                <a:solidFill>
                  <a:srgbClr val="050707"/>
                </a:solidFill>
                <a:latin typeface="Times" pitchFamily="2" charset="0"/>
              </a:rPr>
              <a:t>Gör</a:t>
            </a:r>
            <a:r>
              <a:rPr lang="en-US" sz="2900" spc="28" dirty="0">
                <a:solidFill>
                  <a:srgbClr val="050707"/>
                </a:solidFill>
                <a:latin typeface="Times" pitchFamily="2" charset="0"/>
              </a:rPr>
              <a:t>. Buse </a:t>
            </a:r>
            <a:r>
              <a:rPr lang="en-US" sz="2900" spc="28" dirty="0" err="1">
                <a:solidFill>
                  <a:srgbClr val="050707"/>
                </a:solidFill>
                <a:latin typeface="Times" pitchFamily="2" charset="0"/>
              </a:rPr>
              <a:t>Yaren</a:t>
            </a:r>
            <a:r>
              <a:rPr lang="en-US" sz="2900" spc="28" dirty="0">
                <a:solidFill>
                  <a:srgbClr val="050707"/>
                </a:solidFill>
                <a:latin typeface="Times" pitchFamily="2" charset="0"/>
              </a:rPr>
              <a:t> TEKİN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62959" y="401376"/>
            <a:ext cx="2606252" cy="49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27" dirty="0">
                <a:solidFill>
                  <a:srgbClr val="050707"/>
                </a:solidFill>
                <a:latin typeface="Times" pitchFamily="2" charset="0"/>
              </a:rPr>
              <a:t> 1 Mart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098338"/>
            <a:ext cx="2244552" cy="26186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7746" r="6024"/>
          <a:stretch>
            <a:fillRect/>
          </a:stretch>
        </p:blipFill>
        <p:spPr>
          <a:xfrm>
            <a:off x="123947" y="7655225"/>
            <a:ext cx="2120605" cy="2216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4546" r="7510"/>
          <a:stretch>
            <a:fillRect/>
          </a:stretch>
        </p:blipFill>
        <p:spPr>
          <a:xfrm>
            <a:off x="9144000" y="4098338"/>
            <a:ext cx="2256647" cy="26186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5024" r="17476"/>
          <a:stretch>
            <a:fillRect/>
          </a:stretch>
        </p:blipFill>
        <p:spPr>
          <a:xfrm>
            <a:off x="9022751" y="7483519"/>
            <a:ext cx="2499146" cy="24330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423551" y="4841875"/>
            <a:ext cx="6466449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Kondansatör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: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Elektronik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devrelerdeki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yapı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taşlarından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biridir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Elektriği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depolar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dağıtır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Elektronik Devre Parçaları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3551" y="7931194"/>
            <a:ext cx="6466449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Direnç: Devreye verilecek akımı düzenlemeye yardımcı olur. Elektriğin </a:t>
            </a:r>
            <a:r>
              <a:rPr lang="en-US" sz="2800" spc="12">
                <a:solidFill>
                  <a:srgbClr val="050707"/>
                </a:solidFill>
                <a:latin typeface="Times" pitchFamily="2" charset="0"/>
              </a:rPr>
              <a:t>doğrudan akışını engeller.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43146" y="4841875"/>
            <a:ext cx="6466449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Diyot: Elektriği tek yönlü olarak geçirir. Akım yönünü belirlemede kullanılır.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43146" y="7931194"/>
            <a:ext cx="6466449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Transistör: Bilgisayarın yapı taşlarından biridir.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6350" y="2423755"/>
            <a:ext cx="20840700" cy="5439490"/>
            <a:chOff x="0" y="0"/>
            <a:chExt cx="27787600" cy="725265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7787600" cy="7252654"/>
            </a:xfrm>
            <a:prstGeom prst="rect">
              <a:avLst/>
            </a:prstGeom>
            <a:solidFill>
              <a:srgbClr val="4895AA">
                <a:alpha val="9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579036" y="2104688"/>
              <a:ext cx="18629528" cy="154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Bilgisayarın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 </a:t>
              </a: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Tarihçesi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 </a:t>
              </a: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Nedir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469240" y="4449466"/>
              <a:ext cx="14849121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 spc="183">
                  <a:solidFill>
                    <a:srgbClr val="FFFFFF"/>
                  </a:solidFill>
                  <a:latin typeface="Times" pitchFamily="2" charset="0"/>
                </a:rPr>
                <a:t>Bölüm 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76346" y="6164985"/>
            <a:ext cx="5872342" cy="37030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6325" y="5681580"/>
            <a:ext cx="3241330" cy="43261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54061" y="3813272"/>
            <a:ext cx="16105239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Bilgisayar temelde aritmetiksel ve mantıksal işlemler yaptığı için bil</a:t>
            </a:r>
            <a:r>
              <a:rPr lang="en-US" sz="2799" spc="12">
                <a:solidFill>
                  <a:srgbClr val="050707"/>
                </a:solidFill>
                <a:latin typeface="Times" pitchFamily="2" charset="0"/>
              </a:rPr>
              <a:t>gisayarın atası olarak abaküs kabul edilir.</a:t>
            </a:r>
          </a:p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İlerleyen zamanda 1640 yılında Blaise Pascal tarafından toplama ve çıkarma yapabilen mekanik bir hesap makinesi yapılmıştır.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38225"/>
            <a:ext cx="8285136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M.Ö 2400-1640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694" t="5664" r="4452" b="4589"/>
          <a:stretch>
            <a:fillRect/>
          </a:stretch>
        </p:blipFill>
        <p:spPr>
          <a:xfrm>
            <a:off x="1028700" y="5399595"/>
            <a:ext cx="5446143" cy="40247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1510" t="42" r="4024"/>
          <a:stretch>
            <a:fillRect/>
          </a:stretch>
        </p:blipFill>
        <p:spPr>
          <a:xfrm>
            <a:off x="6921504" y="5399595"/>
            <a:ext cx="4958580" cy="39052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t="2742"/>
          <a:stretch>
            <a:fillRect/>
          </a:stretch>
        </p:blipFill>
        <p:spPr>
          <a:xfrm>
            <a:off x="12283459" y="5399595"/>
            <a:ext cx="4253040" cy="39052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4061" y="3952875"/>
            <a:ext cx="16105239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1820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yıl</a:t>
            </a:r>
            <a:r>
              <a:rPr lang="en-US" sz="2800" spc="12" dirty="0" err="1">
                <a:solidFill>
                  <a:srgbClr val="050707"/>
                </a:solidFill>
                <a:latin typeface="Times" pitchFamily="2" charset="0"/>
              </a:rPr>
              <a:t>ında</a:t>
            </a:r>
            <a:r>
              <a:rPr lang="en-US" sz="2800" spc="12" dirty="0">
                <a:solidFill>
                  <a:srgbClr val="050707"/>
                </a:solidFill>
                <a:latin typeface="Times" pitchFamily="2" charset="0"/>
              </a:rPr>
              <a:t> Charles Xavi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er Thomas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dört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işlem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yapabilen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mekanik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hesap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makinesi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geliştirmiştir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 (</a:t>
            </a:r>
            <a:r>
              <a:rPr lang="en-US" sz="2800" u="sng" spc="27" dirty="0" err="1">
                <a:solidFill>
                  <a:srgbClr val="4895AA"/>
                </a:solidFill>
                <a:latin typeface="Times" pitchFamily="2" charset="0"/>
              </a:rPr>
              <a:t>Aritmometre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- 1820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800"/>
          <a:stretch>
            <a:fillRect/>
          </a:stretch>
        </p:blipFill>
        <p:spPr>
          <a:xfrm>
            <a:off x="12291227" y="5399595"/>
            <a:ext cx="3686125" cy="39052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4175"/>
          <a:stretch>
            <a:fillRect/>
          </a:stretch>
        </p:blipFill>
        <p:spPr>
          <a:xfrm>
            <a:off x="7307728" y="5351346"/>
            <a:ext cx="4077195" cy="39069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2714" t="7501" r="13436" b="9292"/>
          <a:stretch>
            <a:fillRect/>
          </a:stretch>
        </p:blipFill>
        <p:spPr>
          <a:xfrm>
            <a:off x="1154061" y="5399595"/>
            <a:ext cx="5166854" cy="390525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4061" y="3952875"/>
            <a:ext cx="16105239" cy="1045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1822’de Babbage adl</a:t>
            </a:r>
            <a:r>
              <a:rPr lang="en-US" sz="2800" spc="12">
                <a:solidFill>
                  <a:srgbClr val="050707"/>
                </a:solidFill>
                <a:latin typeface="Times" pitchFamily="2" charset="0"/>
              </a:rPr>
              <a:t>ı matematikçi, fa</a:t>
            </a: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rk alma yöntemini kullanan Difference Engine denilen hesaplayıcıyı yaptı.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- 1822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180" b="5571"/>
          <a:stretch>
            <a:fillRect/>
          </a:stretch>
        </p:blipFill>
        <p:spPr>
          <a:xfrm>
            <a:off x="8164583" y="3504547"/>
            <a:ext cx="7542543" cy="64719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- 1822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312920"/>
            <a:ext cx="6074095" cy="211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Fark makinesi veya motoru, polinom işlevlerin (fonksiyonların) hesaplanması için tasarlanmış bir mekanik hesap makinesidir.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- 1890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952875"/>
            <a:ext cx="14937113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Herman Hollerith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tarafından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1890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yılında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delikli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kart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yapıya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sahip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geliştirilmiştir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7930"/>
          <a:stretch>
            <a:fillRect/>
          </a:stretch>
        </p:blipFill>
        <p:spPr>
          <a:xfrm>
            <a:off x="5124495" y="4863454"/>
            <a:ext cx="5674465" cy="51130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1449" t="2746" r="3205" b="12361"/>
          <a:stretch>
            <a:fillRect/>
          </a:stretch>
        </p:blipFill>
        <p:spPr>
          <a:xfrm>
            <a:off x="11350902" y="4822980"/>
            <a:ext cx="3884576" cy="51535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359" r="21476"/>
          <a:stretch>
            <a:fillRect/>
          </a:stretch>
        </p:blipFill>
        <p:spPr>
          <a:xfrm>
            <a:off x="800009" y="3915982"/>
            <a:ext cx="8363988" cy="46112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905" t="6666" r="25528" b="8477"/>
          <a:stretch>
            <a:fillRect/>
          </a:stretch>
        </p:blipFill>
        <p:spPr>
          <a:xfrm>
            <a:off x="9430805" y="3852407"/>
            <a:ext cx="8057186" cy="46748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- 1890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2407" y="8815028"/>
            <a:ext cx="5906757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spc="23">
                <a:solidFill>
                  <a:srgbClr val="050707"/>
                </a:solidFill>
                <a:latin typeface="Times" pitchFamily="2" charset="0"/>
              </a:rPr>
              <a:t>Henüz delinmemiş mavi bir delikli kart.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94777" y="8815028"/>
            <a:ext cx="4929244" cy="42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spc="23">
                <a:solidFill>
                  <a:srgbClr val="050707"/>
                </a:solidFill>
                <a:latin typeface="Times" pitchFamily="2" charset="0"/>
              </a:rPr>
              <a:t>Delinmiş, sıradan bir delikli kart.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11252" r="1635" b="12356"/>
          <a:stretch>
            <a:fillRect/>
          </a:stretch>
        </p:blipFill>
        <p:spPr>
          <a:xfrm>
            <a:off x="4737413" y="5315690"/>
            <a:ext cx="10958433" cy="445943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- 1944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602355"/>
            <a:ext cx="14937113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1944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yılında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Howard Hathaway Aiken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röle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yapıya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sahip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çeşitli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matematiksel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fonksiyonları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yerine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getirebilen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yine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delikli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kartlarla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veri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girişi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sağlanan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>
                <a:solidFill>
                  <a:srgbClr val="4895AA"/>
                </a:solidFill>
                <a:latin typeface="Times" pitchFamily="2" charset="0"/>
              </a:rPr>
              <a:t>Mark-1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adında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geliştirmiştir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7381" r="454" b="16041"/>
          <a:stretch>
            <a:fillRect/>
          </a:stretch>
        </p:blipFill>
        <p:spPr>
          <a:xfrm>
            <a:off x="9662948" y="3560940"/>
            <a:ext cx="6653930" cy="64155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- 1944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38167" y="4776166"/>
            <a:ext cx="7745412" cy="26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Elektromanyetik rölelerden oluşan makineyi bir röle bilgisayarı olarak sınıflandırdı. Tüm çıktı elektrikli bir daktiloda görüntülendi. Bugünün standartlarına göre, daha yavaştı ve çarpma işlemini gerçekleştirmek için üç ila beş saniye gerekiyordu.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5805" t="9265" r="11034" b="5774"/>
          <a:stretch>
            <a:fillRect/>
          </a:stretch>
        </p:blipFill>
        <p:spPr>
          <a:xfrm>
            <a:off x="1613056" y="1771981"/>
            <a:ext cx="7030732" cy="74863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871822" y="2623423"/>
            <a:ext cx="7387478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 dirty="0" err="1">
                <a:solidFill>
                  <a:srgbClr val="050707"/>
                </a:solidFill>
                <a:latin typeface="Times" pitchFamily="2" charset="0"/>
              </a:rPr>
              <a:t>İçerikler</a:t>
            </a:r>
            <a:endParaRPr lang="en-US" sz="7600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71822" y="4642444"/>
            <a:ext cx="7387478" cy="26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Derse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Giriş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Dersin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İşlenişi</a:t>
            </a: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Nedir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  <a:p>
            <a:pPr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Nedir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  <a:p>
            <a:pPr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Çeşitleri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Nelerdir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  <a:p>
            <a:pPr>
              <a:lnSpc>
                <a:spcPts val="4200"/>
              </a:lnSpc>
            </a:pP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- 1945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6314" y="4187783"/>
            <a:ext cx="7745412" cy="428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ENIAC’da her gün bir ya da iki vakum tüpü arızalanıyordu. 18.000 toplam vakum tüpü arasından arızalı olanı tespit etmek epey zordu fakat bakım ekibi 15 dakikada sorunu halledebilecek şekilde kendilerini geliştirdiler.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2. Dünya Savaşı’ndan sonra ENIAC dünyaya tanıtıldı.</a:t>
            </a:r>
          </a:p>
          <a:p>
            <a:pPr algn="just">
              <a:lnSpc>
                <a:spcPts val="4199"/>
              </a:lnSpc>
            </a:pPr>
            <a:endParaRPr lang="en-US" sz="2799" spc="27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20402" b="6608"/>
          <a:stretch>
            <a:fillRect/>
          </a:stretch>
        </p:blipFill>
        <p:spPr>
          <a:xfrm>
            <a:off x="9144000" y="3560940"/>
            <a:ext cx="7410127" cy="6546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827919" y="5143500"/>
            <a:ext cx="4882035" cy="448937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3610" t="9318" b="10188"/>
          <a:stretch>
            <a:fillRect/>
          </a:stretch>
        </p:blipFill>
        <p:spPr>
          <a:xfrm>
            <a:off x="9662948" y="5143500"/>
            <a:ext cx="4359777" cy="47239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- 1947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5781" y="3982402"/>
            <a:ext cx="15688346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1947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yılında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Von Neumann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tarafından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RAM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yapıyı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teorik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olarak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geliştirilmiştir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- 1951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594" r="2594"/>
          <a:stretch>
            <a:fillRect/>
          </a:stretch>
        </p:blipFill>
        <p:spPr>
          <a:xfrm>
            <a:off x="9156095" y="3577322"/>
            <a:ext cx="7398032" cy="65297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" y="4218187"/>
            <a:ext cx="7442848" cy="212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EDVAC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(Electronic Discrete Variable Automatic Computer) ilk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elektronik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bilgisayarlardan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biridir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EDVAC’ı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ENIAC’tan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ayıran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özellik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ondalık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taban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değil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ikilik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taban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kullanmasıdır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437" t="2108" r="31659"/>
          <a:stretch>
            <a:fillRect/>
          </a:stretch>
        </p:blipFill>
        <p:spPr>
          <a:xfrm>
            <a:off x="8705025" y="3759166"/>
            <a:ext cx="7614928" cy="604319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- 1951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5959" y="4574816"/>
            <a:ext cx="7442848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31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Mart 1951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yılında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ilk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ticari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Univac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piyasaya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sürülmüştür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UNIVAC (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Evrensel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Otomatik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), Eckert–Mauchly Computer Corporation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şirketinin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ürünleriyle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başlayan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dizi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elektronik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dijital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depolanmış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program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bilgisayarıydı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393" r="3393"/>
          <a:stretch>
            <a:fillRect/>
          </a:stretch>
        </p:blipFill>
        <p:spPr>
          <a:xfrm>
            <a:off x="8867944" y="4127141"/>
            <a:ext cx="7614928" cy="54991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84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- 1958 (Entegre Devreler)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5959" y="4050941"/>
            <a:ext cx="7442848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12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Eylül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1958’de, Texas Instruments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firmasının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çalışanı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olan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Jack Kilby, </a:t>
            </a:r>
            <a:r>
              <a:rPr lang="en-US" sz="2799" b="1" spc="12" dirty="0">
                <a:solidFill>
                  <a:srgbClr val="050707"/>
                </a:solidFill>
                <a:latin typeface="Times" pitchFamily="2" charset="0"/>
              </a:rPr>
              <a:t>ilk </a:t>
            </a:r>
            <a:r>
              <a:rPr lang="en-US" sz="2799" b="1" spc="12" dirty="0" err="1">
                <a:solidFill>
                  <a:srgbClr val="050707"/>
                </a:solidFill>
                <a:latin typeface="Times" pitchFamily="2" charset="0"/>
              </a:rPr>
              <a:t>entegre</a:t>
            </a:r>
            <a:r>
              <a:rPr lang="en-US" sz="2799" b="1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050707"/>
                </a:solidFill>
                <a:latin typeface="Times" pitchFamily="2" charset="0"/>
              </a:rPr>
              <a:t>devreyi</a:t>
            </a:r>
            <a:r>
              <a:rPr lang="en-US" sz="2799" b="1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050707"/>
                </a:solidFill>
                <a:latin typeface="Times" pitchFamily="2" charset="0"/>
              </a:rPr>
              <a:t>tanıttı</a:t>
            </a:r>
            <a:r>
              <a:rPr lang="en-US" sz="2799" b="1" spc="12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Böylelikle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her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bir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devre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elemanını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tek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tek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birbirine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bağlamak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yerine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,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tüm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bağlantıları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hazır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olacak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şekilde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tek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bir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devre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elemanı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 </a:t>
            </a:r>
            <a:r>
              <a:rPr lang="en-US" sz="2799" b="1" spc="12" dirty="0" err="1">
                <a:solidFill>
                  <a:srgbClr val="222321"/>
                </a:solidFill>
                <a:latin typeface="Times" pitchFamily="2" charset="0"/>
              </a:rPr>
              <a:t>kullanılabilecekti</a:t>
            </a:r>
            <a:r>
              <a:rPr lang="en-US" sz="2799" b="1" spc="12" dirty="0">
                <a:solidFill>
                  <a:srgbClr val="222321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222321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2046" t="403" r="10745" b="852"/>
          <a:stretch>
            <a:fillRect/>
          </a:stretch>
        </p:blipFill>
        <p:spPr>
          <a:xfrm>
            <a:off x="12164143" y="4470725"/>
            <a:ext cx="5882057" cy="42315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- 1959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4936" y="3775449"/>
            <a:ext cx="6837721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Kilb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y’nin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üretmiş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olduğu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entegreler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germanyumdan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imal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ediliyordu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1959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yılında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Fairchild Semiconductor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firması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çalışanı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Robert Noyce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tarafından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germanyum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yerine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dünya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üzerinde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çok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daha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fazla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miktarda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bulunan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silikon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kullanılarak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entegrelerin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daha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kolay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üretilebilmesi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yaygınlaşması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sağlandı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48140" y="3851649"/>
            <a:ext cx="4116004" cy="58831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28968" y="3518885"/>
            <a:ext cx="4427714" cy="59054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- 1960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6967" y="4412942"/>
            <a:ext cx="8405981" cy="482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Man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yetik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Çekirdek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(Magnetic Core Memory)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iyi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derecede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Ferromanyetik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maddelerin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ortamdaki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manyetik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alan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kuvvet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çizgilerinin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yönelimine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uygun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olarak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mıknatıslanmaları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bu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mıknatıslanmalarını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koruyabilmelerinden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yararlanarak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elektronik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hafızalamada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kullanılan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ilk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yazılabilir-okunabilir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RAM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belleklerdir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1960’lardan 1980’lere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kadar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RAM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yapılarında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kullanılmıştır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</a:t>
            </a: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704940" y="9544083"/>
            <a:ext cx="272709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 spc="24">
                <a:solidFill>
                  <a:srgbClr val="050707"/>
                </a:solidFill>
                <a:latin typeface="Roboto Slab Regular"/>
              </a:rPr>
              <a:t>Çekirdek yapı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8547" t="8178" r="8343" b="8345"/>
          <a:stretch>
            <a:fillRect/>
          </a:stretch>
        </p:blipFill>
        <p:spPr>
          <a:xfrm>
            <a:off x="4223849" y="3463238"/>
            <a:ext cx="6302635" cy="63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- 1960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9190" y="5153025"/>
            <a:ext cx="492865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1024 bit (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veya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128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bayt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)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veri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depolayan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32 x 32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çekirdekli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bir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düzlemi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Dört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kare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şeklinde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düzenlenmiş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ızgara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tellerinin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kesişme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noktalarındaki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küçük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siyah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halkalar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ferrit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499" spc="24" dirty="0" err="1">
                <a:solidFill>
                  <a:srgbClr val="050707"/>
                </a:solidFill>
                <a:latin typeface="Times" pitchFamily="2" charset="0"/>
              </a:rPr>
              <a:t>çekirdeklerdir</a:t>
            </a:r>
            <a:r>
              <a:rPr lang="en-US" sz="2499" spc="24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89484" y="4411027"/>
            <a:ext cx="9698516" cy="5740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42193" y="4940471"/>
            <a:ext cx="6200584" cy="46820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- 1964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3602355"/>
            <a:ext cx="6614077" cy="1588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1960’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ların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ortasında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IBM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sistem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360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piyasaya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sürmüştür</a:t>
            </a: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94015" y="3722429"/>
            <a:ext cx="7440498" cy="60743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- 1960lar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1264" y="4989996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Ay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rıca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DEC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firması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da ilk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klavye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fareye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sahip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PDP-1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makinasını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geliştirdi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6350" y="2423755"/>
            <a:ext cx="20840700" cy="5439490"/>
            <a:chOff x="0" y="0"/>
            <a:chExt cx="27787600" cy="725265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7787600" cy="7252654"/>
            </a:xfrm>
            <a:prstGeom prst="rect">
              <a:avLst/>
            </a:prstGeom>
            <a:solidFill>
              <a:srgbClr val="4895AA">
                <a:alpha val="9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579036" y="2104688"/>
              <a:ext cx="18629528" cy="154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7600" spc="75" dirty="0" err="1">
                  <a:solidFill>
                    <a:srgbClr val="FFFFFF"/>
                  </a:solidFill>
                  <a:latin typeface="Roboto Slab Regular Italics"/>
                </a:rPr>
                <a:t>Bilgisayar</a:t>
              </a:r>
              <a:r>
                <a:rPr lang="en-US" sz="7600" spc="75" dirty="0">
                  <a:solidFill>
                    <a:srgbClr val="FFFFFF"/>
                  </a:solidFill>
                  <a:latin typeface="Roboto Slab Regular Italics"/>
                </a:rPr>
                <a:t> </a:t>
              </a: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Nedir</a:t>
              </a:r>
              <a:r>
                <a:rPr lang="en-US" sz="7600" spc="75" dirty="0">
                  <a:solidFill>
                    <a:srgbClr val="FFFFFF"/>
                  </a:solidFill>
                  <a:latin typeface="Roboto Slab Regular Italics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469240" y="4449466"/>
              <a:ext cx="14849121" cy="674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 spc="183">
                  <a:solidFill>
                    <a:srgbClr val="FFFFFF"/>
                  </a:solidFill>
                  <a:latin typeface="Raleway"/>
                </a:rPr>
                <a:t>Bölüm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8894" t="9784" r="8254" b="6718"/>
          <a:stretch>
            <a:fillRect/>
          </a:stretch>
        </p:blipFill>
        <p:spPr>
          <a:xfrm>
            <a:off x="1726923" y="3998350"/>
            <a:ext cx="6958961" cy="52599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803" r="9952"/>
          <a:stretch>
            <a:fillRect/>
          </a:stretch>
        </p:blipFill>
        <p:spPr>
          <a:xfrm>
            <a:off x="9291011" y="3998350"/>
            <a:ext cx="6958961" cy="52599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380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Roboto Slab Regular Italics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Roboto Slab Regular Italics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Roboto Slab Regular Italics"/>
              </a:rPr>
              <a:t> - 1960lar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Roboto Slab Regular Italics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Roboto Slab Regular Italics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Roboto Slab Regular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85018" y="9538368"/>
            <a:ext cx="112138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spc="24">
                <a:solidFill>
                  <a:srgbClr val="050707"/>
                </a:solidFill>
                <a:latin typeface="Roboto Slab Regular"/>
              </a:rPr>
              <a:t>PDP-7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09799" y="9538368"/>
            <a:ext cx="112138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sz="2499" spc="24">
                <a:solidFill>
                  <a:srgbClr val="050707"/>
                </a:solidFill>
                <a:latin typeface="Roboto Slab Regular"/>
              </a:rPr>
              <a:t>PDP-10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Tarihçesi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- 1968</a:t>
            </a: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1264" y="5513871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>
                <a:solidFill>
                  <a:srgbClr val="050707"/>
                </a:solidFill>
                <a:latin typeface="Times" pitchFamily="2" charset="0"/>
              </a:rPr>
              <a:t>ikro İşlemci Kuşağı Başlıyor!</a:t>
            </a:r>
          </a:p>
          <a:p>
            <a:pPr marL="604519" lvl="1" indent="-302260" algn="just">
              <a:lnSpc>
                <a:spcPts val="4199"/>
              </a:lnSpc>
              <a:buFont typeface="Arial"/>
              <a:buChar char="•"/>
            </a:pPr>
            <a:r>
              <a:rPr lang="en-US" sz="2799" spc="27">
                <a:solidFill>
                  <a:srgbClr val="050707"/>
                </a:solidFill>
                <a:latin typeface="Times" pitchFamily="2" charset="0"/>
              </a:rPr>
              <a:t>INTEL'in kuruluşu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89339" y="3722429"/>
            <a:ext cx="7745174" cy="60743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- 1971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69871" y="4462063"/>
            <a:ext cx="8728287" cy="47962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6431362"/>
            <a:ext cx="4558583" cy="24408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16669" y="4596765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1971’de ilk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ikroişlemci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INTEL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tarafından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çıkarılan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4-bitlik 4004’dür.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61976" y="4672965"/>
            <a:ext cx="8406667" cy="38316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6552651"/>
            <a:ext cx="5433707" cy="23195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42507" y="4922603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Intel 8080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ikroişlemci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- 1974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88770"/>
            <a:ext cx="5364587" cy="300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2507" y="4922603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İntel 8086 16 Bit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ikroişlemci</a:t>
            </a: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- 1978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9476" t="18083" r="9293" b="9592"/>
          <a:stretch>
            <a:fillRect/>
          </a:stretch>
        </p:blipFill>
        <p:spPr>
          <a:xfrm>
            <a:off x="8461976" y="4672965"/>
            <a:ext cx="8406667" cy="38316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1981" t="12197" r="10648" b="11860"/>
          <a:stretch>
            <a:fillRect/>
          </a:stretch>
        </p:blipFill>
        <p:spPr>
          <a:xfrm>
            <a:off x="10575540" y="4422176"/>
            <a:ext cx="4963951" cy="48361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5939873"/>
            <a:ext cx="3838073" cy="39908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- 1985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2507" y="4922603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İntel 32 Bit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ikroişlemci</a:t>
            </a: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307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Bilgisayarın Tarihçesi - 2003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42507" y="4922603"/>
            <a:ext cx="6614077" cy="105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AMD 64 Bit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ikroişlemci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Athlon 64</a:t>
            </a:r>
          </a:p>
          <a:p>
            <a:pPr algn="just">
              <a:lnSpc>
                <a:spcPts val="4199"/>
              </a:lnSpc>
            </a:pPr>
            <a:endParaRPr lang="en-US" sz="2799" spc="12" dirty="0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75540" y="4340616"/>
            <a:ext cx="4766720" cy="49992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Bilgisayarların Geleceği- Kuantum Bilgisayarlar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19233" y="5067300"/>
            <a:ext cx="6614077" cy="26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Kuantum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ver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üzerinde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işlem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yapmak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için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bindirme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dolaşma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gibi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kuantum-mekanik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fenomenin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doğrudan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kullanımını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sağlayan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teorik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hesaplama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sistemler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ini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bilgisayarlardır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7843" r="7843"/>
          <a:stretch>
            <a:fillRect/>
          </a:stretch>
        </p:blipFill>
        <p:spPr>
          <a:xfrm>
            <a:off x="7942075" y="3722429"/>
            <a:ext cx="7892439" cy="62540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276350" y="2423755"/>
            <a:ext cx="20840700" cy="5439490"/>
            <a:chOff x="0" y="0"/>
            <a:chExt cx="27787600" cy="7252654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7787600" cy="7252654"/>
            </a:xfrm>
            <a:prstGeom prst="rect">
              <a:avLst/>
            </a:prstGeom>
            <a:solidFill>
              <a:srgbClr val="4895AA">
                <a:alpha val="9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579036" y="2104688"/>
              <a:ext cx="18629528" cy="1546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20"/>
                </a:lnSpc>
              </a:pP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Bilgisayar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 </a:t>
              </a: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Çeşitleri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 </a:t>
              </a:r>
              <a:r>
                <a:rPr lang="en-US" sz="7600" spc="75" dirty="0" err="1">
                  <a:solidFill>
                    <a:srgbClr val="FFFFFF"/>
                  </a:solidFill>
                  <a:latin typeface="Times" pitchFamily="2" charset="0"/>
                </a:rPr>
                <a:t>Nelerdir</a:t>
              </a:r>
              <a:r>
                <a:rPr lang="en-US" sz="7600" spc="75" dirty="0">
                  <a:solidFill>
                    <a:srgbClr val="FFFFFF"/>
                  </a:solidFill>
                  <a:latin typeface="Times" pitchFamily="2" charset="0"/>
                </a:rPr>
                <a:t>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469240" y="4449466"/>
              <a:ext cx="14849121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70"/>
                </a:lnSpc>
              </a:pPr>
              <a:r>
                <a:rPr lang="en-US" sz="3050" spc="183">
                  <a:solidFill>
                    <a:srgbClr val="FFFFFF"/>
                  </a:solidFill>
                  <a:latin typeface="Times" pitchFamily="2" charset="0"/>
                </a:rPr>
                <a:t>Bölüm 3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70841" y="4689731"/>
            <a:ext cx="5185771" cy="39441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200307" y="4674766"/>
            <a:ext cx="4625953" cy="395907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Kullanım Yerlerine Göre Bilgisayar Çeşitleri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233" y="5067300"/>
            <a:ext cx="6614077" cy="26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Kişisel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(Personal Computer):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Masaüstü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dizüstü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dokunmatik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bilgisayarlar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bu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kategoridedir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Ofis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programları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basit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uygulamalar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internette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gezinmek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iç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kullanılır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1614" r="21614"/>
          <a:stretch>
            <a:fillRect/>
          </a:stretch>
        </p:blipFill>
        <p:spPr>
          <a:xfrm>
            <a:off x="11696700" y="1781175"/>
            <a:ext cx="5562600" cy="65281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54700" y="7483518"/>
            <a:ext cx="8420116" cy="198424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Nedir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45815"/>
            <a:ext cx="9472116" cy="2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Bilgisayar, kullanıcıdan aldığı verilerle aritmetik ve mantıksal işlemleri yapabilen ve yaptığı işlemlerin sonucunu saklayabilen, bilgilere istenildiğinde ulaşılabilen elektronik bir makinedir. Bu işlemleri yaparken veriler girilir, işlenir, depolanabilir ve çıkışı alınabilir.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38100" y="4225993"/>
            <a:ext cx="5279242" cy="45538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3171" t="1131" r="17143" b="5480"/>
          <a:stretch>
            <a:fillRect/>
          </a:stretch>
        </p:blipFill>
        <p:spPr>
          <a:xfrm>
            <a:off x="13113912" y="4225993"/>
            <a:ext cx="5174088" cy="45538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Kullanım Yerlerine Göre Bilgisayar Çeşitleri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6136" y="4598566"/>
            <a:ext cx="6614077" cy="266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İş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istasyonları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(Workstations):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İş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yerlerinde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daha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kapasiteli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uygulamaları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çalıştırmak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iç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kullanılır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Üzerinde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birden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fazla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işlemci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olabilir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miktarı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da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yüksektir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947" r="1947"/>
          <a:stretch>
            <a:fillRect/>
          </a:stretch>
        </p:blipFill>
        <p:spPr>
          <a:xfrm>
            <a:off x="7545003" y="4133658"/>
            <a:ext cx="5279242" cy="46461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Kullanım Yerlerine Göre Bilgisayar Çeşitleri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6136" y="4074691"/>
            <a:ext cx="6614077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Sunucu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(Server):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Ağ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üzerinde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diğer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bilgisayarları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yönetmek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depolama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yapmak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internet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sayfası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yayınlamak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, e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posta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sistemi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kurmak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vb.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uygulamalar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iç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kullanılan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işlemci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kapasitesi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miktarı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yüksek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bilgisayarlardır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5284" r="24798" b="4653"/>
          <a:stretch>
            <a:fillRect/>
          </a:stretch>
        </p:blipFill>
        <p:spPr>
          <a:xfrm>
            <a:off x="13113912" y="4150891"/>
            <a:ext cx="5625277" cy="448930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9038"/>
          <a:stretch>
            <a:fillRect/>
          </a:stretch>
        </p:blipFill>
        <p:spPr>
          <a:xfrm>
            <a:off x="12735952" y="3776726"/>
            <a:ext cx="3774487" cy="61372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18008" y="3714143"/>
            <a:ext cx="5005244" cy="62623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Kullanım Yerlerine Göre Bilgisayar Çeşitleri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8363" y="4277185"/>
            <a:ext cx="6614077" cy="374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Ana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(Mainframe):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Çok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sayıda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işlemcinin</a:t>
            </a:r>
            <a:r>
              <a:rPr lang="en-US" sz="2799" spc="1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12" dirty="0" err="1">
                <a:solidFill>
                  <a:srgbClr val="050707"/>
                </a:solidFill>
                <a:latin typeface="Times" pitchFamily="2" charset="0"/>
              </a:rPr>
              <a:t>birbir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ine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paralel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çalıştığı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bilgisayarlardır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Bir ana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milyonlarca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kullanıcıya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eş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zamanlı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olarak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farklı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hizmetler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verebilen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büyük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güçlü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pahalı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bilgisayardır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199"/>
              </a:lnSpc>
            </a:pPr>
            <a:endParaRPr lang="en-US" sz="2799" spc="27" dirty="0">
              <a:solidFill>
                <a:srgbClr val="050707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634248" cy="230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Kullanım Yerlerine Göre Bilgisayar Çeşitleri</a:t>
            </a:r>
          </a:p>
          <a:p>
            <a:pPr>
              <a:lnSpc>
                <a:spcPts val="5999"/>
              </a:lnSpc>
            </a:pPr>
            <a:endParaRPr lang="en-US" sz="4999" spc="49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8007" y="4009325"/>
            <a:ext cx="6148594" cy="428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Süper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: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Yoğun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paralel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işlemciler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yüksek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başarımlı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vektör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işlemciler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öbek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bilgisayarların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oluşturduğu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sistem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olarak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tanımlanabilir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Süper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bilimde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deney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hesaplamayı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birleştiren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hesaplamalı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bilim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gibi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yeni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metodolojilerin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oluşmasını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sağlamıştır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11821" y="4085525"/>
            <a:ext cx="7966092" cy="498784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0001" y="6407837"/>
            <a:ext cx="7685099" cy="2850463"/>
            <a:chOff x="0" y="0"/>
            <a:chExt cx="20971950" cy="7778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971949" cy="7778659"/>
            </a:xfrm>
            <a:custGeom>
              <a:avLst/>
              <a:gdLst/>
              <a:ahLst/>
              <a:cxnLst/>
              <a:rect l="l" t="t" r="r" b="b"/>
              <a:pathLst>
                <a:path w="20971949" h="7778659">
                  <a:moveTo>
                    <a:pt x="0" y="0"/>
                  </a:moveTo>
                  <a:lnTo>
                    <a:pt x="0" y="7778659"/>
                  </a:lnTo>
                  <a:lnTo>
                    <a:pt x="20971949" y="7778659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7717699"/>
                  </a:moveTo>
                  <a:lnTo>
                    <a:pt x="59690" y="7717699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7717699"/>
                  </a:lnTo>
                  <a:close/>
                </a:path>
              </a:pathLst>
            </a:custGeom>
            <a:solidFill>
              <a:srgbClr val="4895A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3077930"/>
            <a:ext cx="7685099" cy="2850463"/>
            <a:chOff x="0" y="0"/>
            <a:chExt cx="20971950" cy="7778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71949" cy="7778659"/>
            </a:xfrm>
            <a:custGeom>
              <a:avLst/>
              <a:gdLst/>
              <a:ahLst/>
              <a:cxnLst/>
              <a:rect l="l" t="t" r="r" b="b"/>
              <a:pathLst>
                <a:path w="20971949" h="7778659">
                  <a:moveTo>
                    <a:pt x="0" y="0"/>
                  </a:moveTo>
                  <a:lnTo>
                    <a:pt x="0" y="7778659"/>
                  </a:lnTo>
                  <a:lnTo>
                    <a:pt x="20971949" y="7778659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7717699"/>
                  </a:moveTo>
                  <a:lnTo>
                    <a:pt x="59690" y="7717699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7717699"/>
                  </a:lnTo>
                  <a:close/>
                </a:path>
              </a:pathLst>
            </a:custGeom>
            <a:solidFill>
              <a:srgbClr val="4895A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85932" y="3472180"/>
            <a:ext cx="6570636" cy="171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92" dirty="0" err="1">
                <a:solidFill>
                  <a:srgbClr val="050707"/>
                </a:solidFill>
                <a:latin typeface="Times" pitchFamily="2" charset="0"/>
              </a:rPr>
              <a:t>Ebubekir</a:t>
            </a:r>
            <a:r>
              <a:rPr lang="en-US" sz="3200" spc="19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3200" spc="192" dirty="0" err="1">
                <a:solidFill>
                  <a:srgbClr val="050707"/>
                </a:solidFill>
                <a:latin typeface="Times" pitchFamily="2" charset="0"/>
              </a:rPr>
              <a:t>Yaşar-Bilgisayar</a:t>
            </a:r>
            <a:r>
              <a:rPr lang="en-US" sz="3200" spc="192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3200" spc="192" dirty="0" err="1">
                <a:solidFill>
                  <a:srgbClr val="050707"/>
                </a:solidFill>
                <a:latin typeface="Times" pitchFamily="2" charset="0"/>
              </a:rPr>
              <a:t>Donanımı</a:t>
            </a:r>
            <a:endParaRPr lang="en-US" sz="3200" spc="192" dirty="0">
              <a:solidFill>
                <a:srgbClr val="050707"/>
              </a:solidFill>
              <a:latin typeface="Times" pitchFamily="2" charset="0"/>
            </a:endParaRPr>
          </a:p>
          <a:p>
            <a:pPr>
              <a:lnSpc>
                <a:spcPts val="4480"/>
              </a:lnSpc>
            </a:pPr>
            <a:endParaRPr lang="en-US" sz="3200" spc="192" dirty="0">
              <a:solidFill>
                <a:srgbClr val="050707"/>
              </a:solidFill>
              <a:latin typeface="Times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6407837"/>
            <a:ext cx="7685099" cy="2850463"/>
            <a:chOff x="0" y="0"/>
            <a:chExt cx="20971950" cy="7778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71949" cy="7778659"/>
            </a:xfrm>
            <a:custGeom>
              <a:avLst/>
              <a:gdLst/>
              <a:ahLst/>
              <a:cxnLst/>
              <a:rect l="l" t="t" r="r" b="b"/>
              <a:pathLst>
                <a:path w="20971949" h="7778659">
                  <a:moveTo>
                    <a:pt x="0" y="0"/>
                  </a:moveTo>
                  <a:lnTo>
                    <a:pt x="0" y="7778659"/>
                  </a:lnTo>
                  <a:lnTo>
                    <a:pt x="20971949" y="7778659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7717699"/>
                  </a:moveTo>
                  <a:lnTo>
                    <a:pt x="59690" y="7717699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7717699"/>
                  </a:lnTo>
                  <a:close/>
                </a:path>
              </a:pathLst>
            </a:custGeom>
            <a:solidFill>
              <a:srgbClr val="4895A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200001" y="3077930"/>
            <a:ext cx="7685099" cy="2850463"/>
            <a:chOff x="0" y="0"/>
            <a:chExt cx="20971950" cy="77786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71949" cy="7778659"/>
            </a:xfrm>
            <a:custGeom>
              <a:avLst/>
              <a:gdLst/>
              <a:ahLst/>
              <a:cxnLst/>
              <a:rect l="l" t="t" r="r" b="b"/>
              <a:pathLst>
                <a:path w="20971949" h="7778659">
                  <a:moveTo>
                    <a:pt x="0" y="0"/>
                  </a:moveTo>
                  <a:lnTo>
                    <a:pt x="0" y="7778659"/>
                  </a:lnTo>
                  <a:lnTo>
                    <a:pt x="20971949" y="7778659"/>
                  </a:lnTo>
                  <a:lnTo>
                    <a:pt x="20971949" y="0"/>
                  </a:lnTo>
                  <a:lnTo>
                    <a:pt x="0" y="0"/>
                  </a:lnTo>
                  <a:close/>
                  <a:moveTo>
                    <a:pt x="20910990" y="7717699"/>
                  </a:moveTo>
                  <a:lnTo>
                    <a:pt x="59690" y="7717699"/>
                  </a:lnTo>
                  <a:lnTo>
                    <a:pt x="59690" y="59690"/>
                  </a:lnTo>
                  <a:lnTo>
                    <a:pt x="20910990" y="59690"/>
                  </a:lnTo>
                  <a:lnTo>
                    <a:pt x="20910990" y="7717699"/>
                  </a:lnTo>
                  <a:close/>
                </a:path>
              </a:pathLst>
            </a:custGeom>
            <a:solidFill>
              <a:srgbClr val="4895A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-408197" y="-316149"/>
            <a:ext cx="19018703" cy="2632375"/>
          </a:xfrm>
          <a:prstGeom prst="rect">
            <a:avLst/>
          </a:prstGeom>
          <a:solidFill>
            <a:srgbClr val="4895AA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607862"/>
            <a:ext cx="11115710" cy="108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4"/>
              </a:lnSpc>
            </a:pPr>
            <a:r>
              <a:rPr lang="en-US" sz="6400" spc="63">
                <a:solidFill>
                  <a:srgbClr val="222321"/>
                </a:solidFill>
                <a:latin typeface="Times" pitchFamily="2" charset="0"/>
              </a:rPr>
              <a:t>Kaynaklar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45646" y="3353177"/>
            <a:ext cx="6570636" cy="228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92">
                <a:solidFill>
                  <a:srgbClr val="050707"/>
                </a:solidFill>
                <a:latin typeface="Times" pitchFamily="2" charset="0"/>
              </a:rPr>
              <a:t>Tuncay Uzun-Mikroişlemci Sistemleri, İlham Tarımer- Mikroişlemciler</a:t>
            </a:r>
          </a:p>
          <a:p>
            <a:pPr>
              <a:lnSpc>
                <a:spcPts val="4480"/>
              </a:lnSpc>
            </a:pPr>
            <a:endParaRPr lang="en-US" sz="3200" spc="192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45646" y="6964071"/>
            <a:ext cx="6570636" cy="171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72">
                <a:solidFill>
                  <a:srgbClr val="050707"/>
                </a:solidFill>
                <a:latin typeface="Times" pitchFamily="2" charset="0"/>
              </a:rPr>
              <a:t>Al</a:t>
            </a:r>
            <a:r>
              <a:rPr lang="en-US" sz="3200" spc="192">
                <a:solidFill>
                  <a:srgbClr val="050707"/>
                </a:solidFill>
                <a:latin typeface="Times" pitchFamily="2" charset="0"/>
              </a:rPr>
              <a:t>i Döngel-Bilgisayar Donanımı ve Elektronik</a:t>
            </a:r>
          </a:p>
          <a:p>
            <a:pPr>
              <a:lnSpc>
                <a:spcPts val="4480"/>
              </a:lnSpc>
            </a:pPr>
            <a:endParaRPr lang="en-US" sz="3200" spc="192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85932" y="6964071"/>
            <a:ext cx="6570636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92">
                <a:solidFill>
                  <a:srgbClr val="050707"/>
                </a:solidFill>
                <a:latin typeface="Times" pitchFamily="2" charset="0"/>
              </a:rPr>
              <a:t>Bilgisayar Donanımı, Sinop Üniversitesi, Öğr. Gör. Erhan Sur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43123"/>
          <a:stretch>
            <a:fillRect/>
          </a:stretch>
        </p:blipFill>
        <p:spPr>
          <a:xfrm>
            <a:off x="11696700" y="1781175"/>
            <a:ext cx="5562600" cy="65281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Nedir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55340"/>
            <a:ext cx="9844502" cy="428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Bir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sistemi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yazılım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sistemlerinden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oluşur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:</a:t>
            </a:r>
          </a:p>
          <a:p>
            <a:pPr algn="just">
              <a:lnSpc>
                <a:spcPts val="4199"/>
              </a:lnSpc>
            </a:pPr>
            <a:r>
              <a:rPr lang="en-US" sz="2799" b="1" spc="27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2799" b="1" spc="27" dirty="0">
                <a:solidFill>
                  <a:srgbClr val="050707"/>
                </a:solidFill>
                <a:latin typeface="Times" pitchFamily="2" charset="0"/>
              </a:rPr>
              <a:t> (Hardware):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Bilgisayarların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fiziksel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kısımlarına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denilmektedir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Elle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tutulabilirler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Ekran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klavye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Sabit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disk (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harddisk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), fare,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yazıcı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mikroişlemci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tarayıcı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gibi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bileşenler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donanımdır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  <a:p>
            <a:pPr algn="just">
              <a:lnSpc>
                <a:spcPts val="4200"/>
              </a:lnSpc>
            </a:pPr>
            <a:r>
              <a:rPr lang="en-US" sz="2800" b="1" spc="27" dirty="0" err="1">
                <a:solidFill>
                  <a:srgbClr val="050707"/>
                </a:solidFill>
                <a:latin typeface="Times" pitchFamily="2" charset="0"/>
              </a:rPr>
              <a:t>Yazılım</a:t>
            </a:r>
            <a:r>
              <a:rPr lang="en-US" sz="2800" b="1" spc="27" dirty="0">
                <a:solidFill>
                  <a:srgbClr val="050707"/>
                </a:solidFill>
                <a:latin typeface="Times" pitchFamily="2" charset="0"/>
              </a:rPr>
              <a:t> (Software):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Donanımı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kullanmak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için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gerekli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programlardır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Bilgisayarın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nasıl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çalışacağını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söylerler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Belirli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işlemi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yapmak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üzere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bilgisayarda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çalışırlar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Bilgisayar Donanımı Nedir?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0569" y="4158408"/>
            <a:ext cx="17082752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Donanımı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799" spc="27" dirty="0" err="1">
                <a:solidFill>
                  <a:srgbClr val="050707"/>
                </a:solidFill>
                <a:latin typeface="Times" pitchFamily="2" charset="0"/>
              </a:rPr>
              <a:t>Nedir</a:t>
            </a:r>
            <a:r>
              <a:rPr lang="en-US" sz="2799" spc="27" dirty="0">
                <a:solidFill>
                  <a:srgbClr val="050707"/>
                </a:solidFill>
                <a:latin typeface="Times" pitchFamily="2" charset="0"/>
              </a:rPr>
              <a:t>?</a:t>
            </a:r>
          </a:p>
          <a:p>
            <a:pPr algn="just">
              <a:lnSpc>
                <a:spcPts val="4200"/>
              </a:lnSpc>
            </a:pP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Bir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bilgisayar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sisteminde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bulunan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fiziksel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aygıtların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tümüne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verilen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ad.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,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bilgisayardaki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elektronik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ve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mekanik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800" spc="27" dirty="0" err="1">
                <a:solidFill>
                  <a:srgbClr val="050707"/>
                </a:solidFill>
                <a:latin typeface="Times" pitchFamily="2" charset="0"/>
              </a:rPr>
              <a:t>parçalardır</a:t>
            </a:r>
            <a:r>
              <a:rPr lang="en-US" sz="2800" spc="27" dirty="0">
                <a:solidFill>
                  <a:srgbClr val="050707"/>
                </a:solidFill>
                <a:latin typeface="Times" pitchFamily="2" charset="0"/>
              </a:rPr>
              <a:t>.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00569" y="6299584"/>
            <a:ext cx="16911051" cy="3432659"/>
            <a:chOff x="0" y="0"/>
            <a:chExt cx="22548068" cy="457687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4919" b="4919"/>
            <a:stretch>
              <a:fillRect/>
            </a:stretch>
          </p:blipFill>
          <p:spPr>
            <a:xfrm>
              <a:off x="17065255" y="0"/>
              <a:ext cx="5482813" cy="331203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3441" r="3441"/>
            <a:stretch>
              <a:fillRect/>
            </a:stretch>
          </p:blipFill>
          <p:spPr>
            <a:xfrm>
              <a:off x="11202071" y="0"/>
              <a:ext cx="5482813" cy="331203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640711" y="0"/>
              <a:ext cx="4971160" cy="331203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5047452" cy="3381793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437900" y="4010057"/>
              <a:ext cx="2171652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50"/>
                </a:lnSpc>
              </a:pPr>
              <a:r>
                <a:rPr lang="en-US" sz="2300" spc="23" dirty="0" err="1">
                  <a:solidFill>
                    <a:srgbClr val="050707"/>
                  </a:solidFill>
                  <a:latin typeface="Times" pitchFamily="2" charset="0"/>
                </a:rPr>
                <a:t>Sabit</a:t>
              </a:r>
              <a:r>
                <a:rPr lang="en-US" sz="2300" spc="23" dirty="0">
                  <a:solidFill>
                    <a:srgbClr val="050707"/>
                  </a:solidFill>
                  <a:latin typeface="Times" pitchFamily="2" charset="0"/>
                </a:rPr>
                <a:t> disk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583379" y="4010057"/>
              <a:ext cx="1085827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50"/>
                </a:lnSpc>
              </a:pPr>
              <a:r>
                <a:rPr lang="en-US" sz="2300" spc="23">
                  <a:solidFill>
                    <a:srgbClr val="050707"/>
                  </a:solidFill>
                  <a:latin typeface="Times" pitchFamily="2" charset="0"/>
                </a:rPr>
                <a:t>RAM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491547" y="4010057"/>
              <a:ext cx="1085827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50"/>
                </a:lnSpc>
              </a:pPr>
              <a:r>
                <a:rPr lang="en-US" sz="2300" spc="23">
                  <a:solidFill>
                    <a:srgbClr val="050707"/>
                  </a:solidFill>
                  <a:latin typeface="Times" pitchFamily="2" charset="0"/>
                </a:rPr>
                <a:t>CPU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813783" y="4010057"/>
              <a:ext cx="1985759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50"/>
                </a:lnSpc>
              </a:pPr>
              <a:r>
                <a:rPr lang="en-US" sz="2300" spc="23">
                  <a:solidFill>
                    <a:srgbClr val="050707"/>
                  </a:solidFill>
                  <a:latin typeface="Times" pitchFamily="2" charset="0"/>
                </a:rPr>
                <a:t>Ana kart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>
                <a:solidFill>
                  <a:srgbClr val="050707"/>
                </a:solidFill>
                <a:latin typeface="Times" pitchFamily="2" charset="0"/>
              </a:rPr>
              <a:t>Temel Donanım Bilgileri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64364" y="4515223"/>
            <a:ext cx="6994936" cy="356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Tarayıcı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(Scanner)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İşlemci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(CPU)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Ana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bellek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(RAM)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Genişletme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Kartları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(Expansion)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Güç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Kaynağı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Birimi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(PSU)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Optik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Disk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Sürücü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(Optical Disc)</a:t>
            </a:r>
          </a:p>
          <a:p>
            <a:pPr marL="575216" lvl="1" indent="-287608" algn="just">
              <a:lnSpc>
                <a:spcPts val="3996"/>
              </a:lnSpc>
              <a:buFont typeface="Arial"/>
              <a:buChar char="•"/>
            </a:pP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2664" spc="26" dirty="0" err="1">
                <a:solidFill>
                  <a:srgbClr val="050707"/>
                </a:solidFill>
                <a:latin typeface="Times" pitchFamily="2" charset="0"/>
              </a:rPr>
              <a:t>Harddisk</a:t>
            </a:r>
            <a:r>
              <a:rPr lang="en-US" sz="2664" spc="26" dirty="0">
                <a:solidFill>
                  <a:srgbClr val="050707"/>
                </a:solidFill>
                <a:latin typeface="Times" pitchFamily="2" charset="0"/>
              </a:rPr>
              <a:t> (HDD)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037" y="3741292"/>
            <a:ext cx="9666463" cy="58240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8037" y="3741292"/>
            <a:ext cx="9666463" cy="582404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Temel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Bilgileri</a:t>
            </a: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23665" y="4515223"/>
            <a:ext cx="7375936" cy="510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8. Ana kart (Motherboard)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9. Hoparlör (Speaker)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10. Monitör (Monitor)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11. Sistem Yazılımı (Software)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12. Uygulama Yazılımı (Application Software)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13. Klavye (Keyboard)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14. Fare (Mouse)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15. Harici HDD ( External Harddisk)</a:t>
            </a:r>
          </a:p>
          <a:p>
            <a:pPr algn="just">
              <a:lnSpc>
                <a:spcPts val="3996"/>
              </a:lnSpc>
            </a:pPr>
            <a:r>
              <a:rPr lang="en-US" sz="2664" spc="26">
                <a:solidFill>
                  <a:srgbClr val="050707"/>
                </a:solidFill>
                <a:latin typeface="Times" pitchFamily="2" charset="0"/>
              </a:rPr>
              <a:t>16. Yazıcı (Printer)</a:t>
            </a:r>
          </a:p>
          <a:p>
            <a:pPr algn="just">
              <a:lnSpc>
                <a:spcPts val="3996"/>
              </a:lnSpc>
            </a:pPr>
            <a:endParaRPr lang="en-US" sz="2664" spc="26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33400" y="-730552"/>
            <a:ext cx="19378989" cy="4080595"/>
          </a:xfrm>
          <a:prstGeom prst="rect">
            <a:avLst/>
          </a:prstGeom>
          <a:solidFill>
            <a:srgbClr val="4895AA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53797" y="2719817"/>
            <a:ext cx="7275596" cy="48473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642109"/>
            <a:ext cx="9472116" cy="157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800" spc="27">
                <a:solidFill>
                  <a:srgbClr val="050707"/>
                </a:solidFill>
                <a:latin typeface="Times" pitchFamily="2" charset="0"/>
              </a:rPr>
              <a:t>Donanım denilen kısım kısaca elle tutabildiğiniz bölümlerdir. Yazılım ise DVD </a:t>
            </a:r>
            <a:r>
              <a:rPr lang="en-US" sz="2800" spc="12">
                <a:solidFill>
                  <a:srgbClr val="050707"/>
                </a:solidFill>
                <a:latin typeface="Times" pitchFamily="2" charset="0"/>
              </a:rPr>
              <a:t>gibi donanım ortamlarında taşınır ve bilgisayara aktarılır.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38225"/>
            <a:ext cx="8285136" cy="769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9"/>
              </a:lnSpc>
            </a:pP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Temel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Donanım</a:t>
            </a:r>
            <a:r>
              <a:rPr lang="en-US" sz="4999" spc="49" dirty="0">
                <a:solidFill>
                  <a:srgbClr val="050707"/>
                </a:solidFill>
                <a:latin typeface="Times" pitchFamily="2" charset="0"/>
              </a:rPr>
              <a:t> </a:t>
            </a:r>
            <a:r>
              <a:rPr lang="en-US" sz="4999" spc="49" dirty="0" err="1">
                <a:solidFill>
                  <a:srgbClr val="050707"/>
                </a:solidFill>
                <a:latin typeface="Times" pitchFamily="2" charset="0"/>
              </a:rPr>
              <a:t>Bilgileri</a:t>
            </a:r>
            <a:endParaRPr lang="en-US" sz="4999" spc="49" dirty="0">
              <a:solidFill>
                <a:srgbClr val="050707"/>
              </a:solidFill>
              <a:latin typeface="Times" pitchFamily="2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16692340" y="8872178"/>
            <a:ext cx="1133921" cy="11043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1266</Words>
  <Application>Microsoft Macintosh PowerPoint</Application>
  <PresentationFormat>Özel</PresentationFormat>
  <Paragraphs>213</Paragraphs>
  <Slides>44</Slides>
  <Notes>35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1" baseType="lpstr">
      <vt:lpstr>Roboto Slab Regular Italics</vt:lpstr>
      <vt:lpstr>Times</vt:lpstr>
      <vt:lpstr>Roboto Slab Regular</vt:lpstr>
      <vt:lpstr>Raleway</vt:lpstr>
      <vt:lpstr>Calibri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BİLGİSAYAR DONANIMI - BIL110</dc:title>
  <cp:lastModifiedBy>BUSE YAREN TEKIN</cp:lastModifiedBy>
  <cp:revision>7</cp:revision>
  <dcterms:created xsi:type="dcterms:W3CDTF">2006-08-16T00:00:00Z</dcterms:created>
  <dcterms:modified xsi:type="dcterms:W3CDTF">2022-03-01T11:43:57Z</dcterms:modified>
  <dc:identifier>DAE5KC72t-Y</dc:identifier>
</cp:coreProperties>
</file>